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64" r:id="rId6"/>
    <p:sldId id="265" r:id="rId7"/>
    <p:sldId id="260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473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877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968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411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202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0642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122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296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59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5217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1206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1F93-256D-4935-AA40-9488DC92F3E1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905E-04F5-44B1-B6CE-CEB09317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4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24" y="3062139"/>
            <a:ext cx="8784976" cy="12709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 err="1" smtClean="0">
                <a:solidFill>
                  <a:srgbClr val="FFC000"/>
                </a:solidFill>
              </a:rPr>
              <a:t>Дисципліна</a:t>
            </a:r>
            <a:r>
              <a:rPr lang="ru-RU" dirty="0" smtClean="0">
                <a:solidFill>
                  <a:srgbClr val="FFC000"/>
                </a:solidFill>
              </a:rPr>
              <a:t> за </a:t>
            </a:r>
            <a:r>
              <a:rPr lang="ru-RU" dirty="0" err="1" smtClean="0">
                <a:solidFill>
                  <a:srgbClr val="FFC000"/>
                </a:solidFill>
              </a:rPr>
              <a:t>вільним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вибором</a:t>
            </a:r>
            <a:r>
              <a:rPr lang="ru-RU" dirty="0" smtClean="0">
                <a:solidFill>
                  <a:srgbClr val="FFC000"/>
                </a:solidFill>
              </a:rPr>
              <a:t> студента, </a:t>
            </a:r>
          </a:p>
          <a:p>
            <a:r>
              <a:rPr lang="ru-RU" dirty="0" err="1" smtClean="0">
                <a:solidFill>
                  <a:srgbClr val="FFC000"/>
                </a:solidFill>
              </a:rPr>
              <a:t>рівень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вищої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освіти</a:t>
            </a:r>
            <a:r>
              <a:rPr lang="ru-RU" dirty="0" smtClean="0">
                <a:solidFill>
                  <a:srgbClr val="FFC000"/>
                </a:solidFill>
              </a:rPr>
              <a:t> “бакалавр”, “</a:t>
            </a:r>
            <a:r>
              <a:rPr lang="ru-RU" dirty="0" err="1" smtClean="0">
                <a:solidFill>
                  <a:srgbClr val="FFC000"/>
                </a:solidFill>
              </a:rPr>
              <a:t>магістр</a:t>
            </a:r>
            <a:r>
              <a:rPr lang="ru-RU" dirty="0" smtClean="0">
                <a:solidFill>
                  <a:srgbClr val="FFC000"/>
                </a:solidFill>
              </a:rPr>
              <a:t>”)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574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258033"/>
            <a:ext cx="7902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Етичні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медицині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810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9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5144" y="1916832"/>
            <a:ext cx="5593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01119"/>
            <a:ext cx="2873499" cy="28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3810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52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Актуальність вивчення дисципліни</a:t>
            </a:r>
            <a:r>
              <a:rPr lang="uk-UA" dirty="0" smtClean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299847"/>
            <a:ext cx="4993641" cy="54006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ru-RU" dirty="0" err="1" smtClean="0">
                <a:solidFill>
                  <a:srgbClr val="FFC000"/>
                </a:solidFill>
              </a:rPr>
              <a:t>Навчальна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дисципліна</a:t>
            </a:r>
            <a:r>
              <a:rPr lang="ru-RU" dirty="0" smtClean="0">
                <a:solidFill>
                  <a:srgbClr val="FFC000"/>
                </a:solidFill>
              </a:rPr>
              <a:t> «</a:t>
            </a:r>
            <a:r>
              <a:rPr lang="ru-RU" dirty="0" err="1" smtClean="0">
                <a:solidFill>
                  <a:srgbClr val="FFC000"/>
                </a:solidFill>
              </a:rPr>
              <a:t>Етичні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проблеми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медицині</a:t>
            </a:r>
            <a:r>
              <a:rPr lang="ru-RU" dirty="0" smtClean="0">
                <a:solidFill>
                  <a:srgbClr val="FFC000"/>
                </a:solidFill>
              </a:rPr>
              <a:t>» є </a:t>
            </a:r>
            <a:r>
              <a:rPr lang="ru-RU" dirty="0" err="1" smtClean="0">
                <a:solidFill>
                  <a:srgbClr val="FFC000"/>
                </a:solidFill>
              </a:rPr>
              <a:t>теоретичним</a:t>
            </a:r>
            <a:r>
              <a:rPr lang="ru-RU" dirty="0" smtClean="0">
                <a:solidFill>
                  <a:srgbClr val="FFC000"/>
                </a:solidFill>
              </a:rPr>
              <a:t> фундаментом </a:t>
            </a:r>
            <a:r>
              <a:rPr lang="ru-RU" dirty="0" err="1" smtClean="0">
                <a:solidFill>
                  <a:srgbClr val="FFC000"/>
                </a:solidFill>
              </a:rPr>
              <a:t>побудови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майбутньої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успішної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взаємодії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лікаря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пацієнта</a:t>
            </a:r>
            <a:r>
              <a:rPr lang="ru-RU" dirty="0" smtClean="0">
                <a:solidFill>
                  <a:srgbClr val="FFC000"/>
                </a:solidFill>
              </a:rPr>
              <a:t> і </a:t>
            </a:r>
            <a:r>
              <a:rPr lang="ru-RU" dirty="0" err="1" smtClean="0">
                <a:solidFill>
                  <a:srgbClr val="FFC000"/>
                </a:solidFill>
              </a:rPr>
              <a:t>надає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можливість</a:t>
            </a:r>
            <a:r>
              <a:rPr lang="ru-RU" dirty="0" smtClean="0">
                <a:solidFill>
                  <a:srgbClr val="FFC000"/>
                </a:solidFill>
              </a:rPr>
              <a:t> студентам не </a:t>
            </a:r>
            <a:r>
              <a:rPr lang="ru-RU" dirty="0" err="1" smtClean="0">
                <a:solidFill>
                  <a:srgbClr val="FFC000"/>
                </a:solidFill>
              </a:rPr>
              <a:t>тільки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оволодіти</a:t>
            </a:r>
            <a:r>
              <a:rPr lang="ru-RU" dirty="0" smtClean="0">
                <a:solidFill>
                  <a:srgbClr val="FFC000"/>
                </a:solidFill>
              </a:rPr>
              <a:t> системою </a:t>
            </a:r>
            <a:r>
              <a:rPr lang="ru-RU" dirty="0" err="1" smtClean="0">
                <a:solidFill>
                  <a:srgbClr val="FFC000"/>
                </a:solidFill>
              </a:rPr>
              <a:t>психологічних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знань</a:t>
            </a:r>
            <a:r>
              <a:rPr lang="ru-RU" dirty="0" smtClean="0">
                <a:solidFill>
                  <a:srgbClr val="FFC000"/>
                </a:solidFill>
              </a:rPr>
              <a:t>, а й </a:t>
            </a:r>
            <a:r>
              <a:rPr lang="ru-RU" dirty="0" err="1" smtClean="0">
                <a:solidFill>
                  <a:srgbClr val="FFC000"/>
                </a:solidFill>
              </a:rPr>
              <a:t>забезпечує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формування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цій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основі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психологічних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вмінь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є одним з </a:t>
            </a:r>
            <a:r>
              <a:rPr lang="ru-RU" dirty="0" err="1" smtClean="0">
                <a:solidFill>
                  <a:srgbClr val="FFC000"/>
                </a:solidFill>
              </a:rPr>
              <a:t>важливих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елементів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професійній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підготовці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професійній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діяльності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фахівця</a:t>
            </a:r>
            <a:r>
              <a:rPr lang="ru-RU" dirty="0" smtClean="0">
                <a:solidFill>
                  <a:srgbClr val="FFC000"/>
                </a:solidFill>
              </a:rPr>
              <a:t>; </a:t>
            </a:r>
            <a:r>
              <a:rPr lang="ru-RU" dirty="0" err="1" smtClean="0">
                <a:solidFill>
                  <a:srgbClr val="FFC000"/>
                </a:solidFill>
              </a:rPr>
              <a:t>сприяє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вирішенню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осмисленню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найбільш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ефективних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методів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впливу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особистість</a:t>
            </a:r>
            <a:r>
              <a:rPr lang="ru-RU" dirty="0" smtClean="0">
                <a:solidFill>
                  <a:srgbClr val="FFC000"/>
                </a:solidFill>
              </a:rPr>
              <a:t> хворого.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81000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2" y="4005064"/>
            <a:ext cx="3855914" cy="2593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9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76456" cy="446449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/>
                </a:solidFill>
              </a:rPr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Метою </a:t>
            </a:r>
            <a:r>
              <a:rPr lang="ru-RU" b="1" dirty="0" err="1" smtClean="0">
                <a:solidFill>
                  <a:srgbClr val="FFFF00"/>
                </a:solidFill>
              </a:rPr>
              <a:t>викладання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навчальної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b="1" dirty="0" smtClean="0">
                <a:solidFill>
                  <a:srgbClr val="FFFF00"/>
                </a:solidFill>
              </a:rPr>
              <a:t> «</a:t>
            </a:r>
            <a:r>
              <a:rPr lang="ru-RU" b="1" dirty="0" err="1" smtClean="0">
                <a:solidFill>
                  <a:srgbClr val="FFFF00"/>
                </a:solidFill>
              </a:rPr>
              <a:t>Етичних</a:t>
            </a:r>
            <a:r>
              <a:rPr lang="ru-RU" b="1" dirty="0" smtClean="0">
                <a:solidFill>
                  <a:srgbClr val="FFFF00"/>
                </a:solidFill>
              </a:rPr>
              <a:t> проблем у </a:t>
            </a:r>
            <a:r>
              <a:rPr lang="ru-RU" b="1" dirty="0" err="1" smtClean="0">
                <a:solidFill>
                  <a:srgbClr val="FFFF00"/>
                </a:solidFill>
              </a:rPr>
              <a:t>медицині</a:t>
            </a:r>
            <a:r>
              <a:rPr lang="ru-RU" b="1" dirty="0" smtClean="0">
                <a:solidFill>
                  <a:srgbClr val="FFFF00"/>
                </a:solidFill>
              </a:rPr>
              <a:t>» </a:t>
            </a:r>
            <a:r>
              <a:rPr lang="ru-RU" dirty="0" smtClean="0">
                <a:solidFill>
                  <a:srgbClr val="FFC000"/>
                </a:solidFill>
              </a:rPr>
              <a:t>є </a:t>
            </a:r>
            <a:r>
              <a:rPr lang="ru-RU" dirty="0" err="1" smtClean="0">
                <a:solidFill>
                  <a:srgbClr val="FFC000"/>
                </a:solidFill>
              </a:rPr>
              <a:t>активне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сприяння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гуманізації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медицини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основі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християнських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цінностей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персоналістичної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моделі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біоетики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поглиблення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знань</a:t>
            </a:r>
            <a:r>
              <a:rPr lang="ru-RU" dirty="0" smtClean="0">
                <a:solidFill>
                  <a:srgbClr val="FFC000"/>
                </a:solidFill>
              </a:rPr>
              <a:t> тих, </a:t>
            </a:r>
            <a:r>
              <a:rPr lang="ru-RU" dirty="0" err="1" smtClean="0">
                <a:solidFill>
                  <a:srgbClr val="FFC000"/>
                </a:solidFill>
              </a:rPr>
              <a:t>хто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цікавиться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питаннями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моралі</a:t>
            </a:r>
            <a:r>
              <a:rPr lang="ru-RU" dirty="0" smtClean="0">
                <a:solidFill>
                  <a:srgbClr val="FFC000"/>
                </a:solidFill>
              </a:rPr>
              <a:t>, а </a:t>
            </a:r>
            <a:r>
              <a:rPr lang="ru-RU" dirty="0" err="1" smtClean="0">
                <a:solidFill>
                  <a:srgbClr val="FFC000"/>
                </a:solidFill>
              </a:rPr>
              <a:t>також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реалізація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гуманістичного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потенціалу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біоетики</a:t>
            </a:r>
            <a:r>
              <a:rPr lang="ru-RU" dirty="0" smtClean="0">
                <a:solidFill>
                  <a:srgbClr val="FFC000"/>
                </a:solidFill>
              </a:rPr>
              <a:t>, як науки, </a:t>
            </a:r>
            <a:r>
              <a:rPr lang="ru-RU" dirty="0" err="1" smtClean="0">
                <a:solidFill>
                  <a:srgbClr val="FFC000"/>
                </a:solidFill>
              </a:rPr>
              <a:t>виховання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студентів-медиків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пошанування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цінності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гідності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людського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життя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від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зачаття</a:t>
            </a:r>
            <a:r>
              <a:rPr lang="ru-RU" dirty="0" smtClean="0">
                <a:solidFill>
                  <a:srgbClr val="FFC000"/>
                </a:solidFill>
              </a:rPr>
              <a:t> до </a:t>
            </a:r>
            <a:r>
              <a:rPr lang="ru-RU" dirty="0" err="1" smtClean="0">
                <a:solidFill>
                  <a:srgbClr val="FFC000"/>
                </a:solidFill>
              </a:rPr>
              <a:t>природної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смерті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719736" cy="247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9576"/>
            <a:ext cx="2641476" cy="189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88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400" b="1" dirty="0" err="1" smtClean="0">
                <a:solidFill>
                  <a:srgbClr val="FFFF00"/>
                </a:solidFill>
              </a:rPr>
              <a:t>Основними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b="1" dirty="0" err="1" smtClean="0">
                <a:solidFill>
                  <a:srgbClr val="FFFF00"/>
                </a:solidFill>
              </a:rPr>
              <a:t>завданнями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b="1" dirty="0" err="1" smtClean="0">
                <a:solidFill>
                  <a:srgbClr val="FFFF00"/>
                </a:solidFill>
              </a:rPr>
              <a:t>вивчення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sz="3400" b="1" dirty="0" smtClean="0">
                <a:solidFill>
                  <a:srgbClr val="FFFF00"/>
                </a:solidFill>
              </a:rPr>
              <a:t> «</a:t>
            </a:r>
            <a:r>
              <a:rPr lang="ru-RU" sz="3400" b="1" dirty="0" err="1" smtClean="0">
                <a:solidFill>
                  <a:srgbClr val="FFFF00"/>
                </a:solidFill>
              </a:rPr>
              <a:t>Етичних</a:t>
            </a:r>
            <a:r>
              <a:rPr lang="ru-RU" sz="3400" b="1" dirty="0" smtClean="0">
                <a:solidFill>
                  <a:srgbClr val="FFFF00"/>
                </a:solidFill>
              </a:rPr>
              <a:t> проблем в </a:t>
            </a:r>
            <a:r>
              <a:rPr lang="ru-RU" sz="3400" b="1" dirty="0" err="1" smtClean="0">
                <a:solidFill>
                  <a:srgbClr val="FFFF00"/>
                </a:solidFill>
              </a:rPr>
              <a:t>медицині</a:t>
            </a:r>
            <a:r>
              <a:rPr lang="ru-RU" sz="3400" b="1" dirty="0" smtClean="0">
                <a:solidFill>
                  <a:srgbClr val="FFFF00"/>
                </a:solidFill>
              </a:rPr>
              <a:t>» є</a:t>
            </a:r>
          </a:p>
          <a:p>
            <a:pPr algn="just"/>
            <a:r>
              <a:rPr lang="ru-RU" dirty="0" err="1">
                <a:solidFill>
                  <a:srgbClr val="FFC000"/>
                </a:solidFill>
              </a:rPr>
              <a:t>О</a:t>
            </a:r>
            <a:r>
              <a:rPr lang="ru-RU" dirty="0" err="1" smtClean="0">
                <a:solidFill>
                  <a:srgbClr val="FFC000"/>
                </a:solidFill>
              </a:rPr>
              <a:t>знайомлення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студентів</a:t>
            </a:r>
            <a:r>
              <a:rPr lang="ru-RU" dirty="0" smtClean="0">
                <a:solidFill>
                  <a:srgbClr val="FFC000"/>
                </a:solidFill>
              </a:rPr>
              <a:t> з </a:t>
            </a:r>
            <a:r>
              <a:rPr lang="ru-RU" dirty="0" err="1" smtClean="0">
                <a:solidFill>
                  <a:srgbClr val="FFC000"/>
                </a:solidFill>
              </a:rPr>
              <a:t>новітніми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розробками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галузі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біоетики</a:t>
            </a:r>
            <a:r>
              <a:rPr lang="ru-RU" dirty="0" smtClean="0">
                <a:solidFill>
                  <a:srgbClr val="FFC000"/>
                </a:solidFill>
              </a:rPr>
              <a:t>, нормами і принципами </a:t>
            </a:r>
            <a:r>
              <a:rPr lang="ru-RU" dirty="0" err="1" smtClean="0">
                <a:solidFill>
                  <a:srgbClr val="FFC000"/>
                </a:solidFill>
              </a:rPr>
              <a:t>міжнародного</a:t>
            </a:r>
            <a:r>
              <a:rPr lang="ru-RU" dirty="0" smtClean="0">
                <a:solidFill>
                  <a:srgbClr val="FFC000"/>
                </a:solidFill>
              </a:rPr>
              <a:t> права </a:t>
            </a:r>
            <a:r>
              <a:rPr lang="ru-RU" dirty="0" err="1" smtClean="0">
                <a:solidFill>
                  <a:srgbClr val="FFC000"/>
                </a:solidFill>
              </a:rPr>
              <a:t>медичної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діяльності</a:t>
            </a:r>
            <a:r>
              <a:rPr lang="ru-RU" dirty="0" smtClean="0">
                <a:solidFill>
                  <a:srgbClr val="FFC000"/>
                </a:solidFill>
              </a:rPr>
              <a:t> як </a:t>
            </a:r>
            <a:r>
              <a:rPr lang="ru-RU" dirty="0" err="1" smtClean="0">
                <a:solidFill>
                  <a:srgbClr val="FFC000"/>
                </a:solidFill>
              </a:rPr>
              <a:t>майбутнього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фахівця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Розкрити</a:t>
            </a:r>
            <a:r>
              <a:rPr lang="ru-RU" dirty="0" smtClean="0">
                <a:solidFill>
                  <a:srgbClr val="FFC000"/>
                </a:solidFill>
              </a:rPr>
              <a:t> проблематику </a:t>
            </a:r>
            <a:r>
              <a:rPr lang="ru-RU" dirty="0" err="1" smtClean="0">
                <a:solidFill>
                  <a:srgbClr val="FFC000"/>
                </a:solidFill>
              </a:rPr>
              <a:t>взаємини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лікаря</a:t>
            </a:r>
            <a:r>
              <a:rPr lang="ru-RU" dirty="0" smtClean="0">
                <a:solidFill>
                  <a:srgbClr val="FFC000"/>
                </a:solidFill>
              </a:rPr>
              <a:t> – </a:t>
            </a:r>
            <a:r>
              <a:rPr lang="ru-RU" dirty="0" err="1" smtClean="0">
                <a:solidFill>
                  <a:srgbClr val="FFC000"/>
                </a:solidFill>
              </a:rPr>
              <a:t>пацієнта</a:t>
            </a:r>
            <a:r>
              <a:rPr lang="ru-RU" dirty="0" smtClean="0">
                <a:solidFill>
                  <a:srgbClr val="FFC000"/>
                </a:solidFill>
              </a:rPr>
              <a:t> - </a:t>
            </a:r>
            <a:r>
              <a:rPr lang="ru-RU" dirty="0" err="1" smtClean="0">
                <a:solidFill>
                  <a:srgbClr val="FFC000"/>
                </a:solidFill>
              </a:rPr>
              <a:t>родичів</a:t>
            </a:r>
            <a:r>
              <a:rPr lang="ru-RU" dirty="0" smtClean="0">
                <a:solidFill>
                  <a:srgbClr val="FFC000"/>
                </a:solidFill>
              </a:rPr>
              <a:t>, та </a:t>
            </a:r>
            <a:r>
              <a:rPr lang="ru-RU" dirty="0" err="1" smtClean="0">
                <a:solidFill>
                  <a:srgbClr val="FFC000"/>
                </a:solidFill>
              </a:rPr>
              <a:t>взаємин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суспільства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з </a:t>
            </a:r>
            <a:r>
              <a:rPr lang="ru-RU" dirty="0" err="1" smtClean="0">
                <a:solidFill>
                  <a:srgbClr val="FFC000"/>
                </a:solidFill>
              </a:rPr>
              <a:t>соціально-проблематичними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захворюваннями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Навчити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майбутнього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толерантності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розширити</a:t>
            </a:r>
            <a:r>
              <a:rPr lang="ru-RU" dirty="0" smtClean="0">
                <a:solidFill>
                  <a:srgbClr val="FFC000"/>
                </a:solidFill>
              </a:rPr>
              <a:t> спектр </a:t>
            </a:r>
            <a:r>
              <a:rPr lang="ru-RU" dirty="0" err="1" smtClean="0">
                <a:solidFill>
                  <a:srgbClr val="FFC000"/>
                </a:solidFill>
              </a:rPr>
              <a:t>клінічного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мислення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дати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первинні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навики</a:t>
            </a:r>
            <a:r>
              <a:rPr lang="ru-RU" dirty="0" smtClean="0">
                <a:solidFill>
                  <a:srgbClr val="FFC000"/>
                </a:solidFill>
              </a:rPr>
              <a:t> прямого </a:t>
            </a:r>
            <a:r>
              <a:rPr lang="ru-RU" dirty="0" err="1" smtClean="0">
                <a:solidFill>
                  <a:srgbClr val="FFC000"/>
                </a:solidFill>
              </a:rPr>
              <a:t>врегулювання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конфліктів</a:t>
            </a:r>
            <a:r>
              <a:rPr lang="ru-RU" dirty="0" smtClean="0">
                <a:solidFill>
                  <a:srgbClr val="FFC000"/>
                </a:solidFill>
              </a:rPr>
              <a:t>, як </a:t>
            </a:r>
            <a:r>
              <a:rPr lang="ru-RU" dirty="0" err="1" smtClean="0">
                <a:solidFill>
                  <a:srgbClr val="FFC000"/>
                </a:solidFill>
              </a:rPr>
              <a:t>посереднього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безпосереднього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їх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учасника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Сформувати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студентів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почуття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найвищої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соціально-правової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моральної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професійної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відповідальності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процесі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майбутньої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діяльності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Роз’яснити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майбутнім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лікарям</a:t>
            </a:r>
            <a:r>
              <a:rPr lang="ru-RU" dirty="0" smtClean="0">
                <a:solidFill>
                  <a:srgbClr val="FFC000"/>
                </a:solidFill>
              </a:rPr>
              <a:t> морально-</a:t>
            </a:r>
            <a:r>
              <a:rPr lang="ru-RU" dirty="0" err="1" smtClean="0">
                <a:solidFill>
                  <a:srgbClr val="FFC000"/>
                </a:solidFill>
              </a:rPr>
              <a:t>етичні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принципи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вирішення</a:t>
            </a:r>
            <a:r>
              <a:rPr lang="ru-RU" dirty="0" smtClean="0">
                <a:solidFill>
                  <a:srgbClr val="FFC000"/>
                </a:solidFill>
              </a:rPr>
              <a:t> з </a:t>
            </a:r>
            <a:r>
              <a:rPr lang="ru-RU" dirty="0" err="1" smtClean="0">
                <a:solidFill>
                  <a:srgbClr val="FFC000"/>
                </a:solidFill>
              </a:rPr>
              <a:t>позицій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біотичного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світогляду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окремих</a:t>
            </a:r>
            <a:r>
              <a:rPr lang="ru-RU" dirty="0" smtClean="0">
                <a:solidFill>
                  <a:srgbClr val="FFC000"/>
                </a:solidFill>
              </a:rPr>
              <a:t> проблем догляду за </a:t>
            </a:r>
            <a:r>
              <a:rPr lang="ru-RU" dirty="0" err="1" smtClean="0">
                <a:solidFill>
                  <a:srgbClr val="FFC000"/>
                </a:solidFill>
              </a:rPr>
              <a:t>хронічно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хворими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інвалідами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надання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допомоги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хворим</a:t>
            </a:r>
            <a:r>
              <a:rPr lang="ru-RU" dirty="0" smtClean="0">
                <a:solidFill>
                  <a:srgbClr val="FFC000"/>
                </a:solidFill>
              </a:rPr>
              <a:t> на СНІД, проблем </a:t>
            </a:r>
            <a:r>
              <a:rPr lang="ru-RU" dirty="0" err="1" smtClean="0">
                <a:solidFill>
                  <a:srgbClr val="FFC000"/>
                </a:solidFill>
              </a:rPr>
              <a:t>психіатрії</a:t>
            </a:r>
            <a:r>
              <a:rPr lang="ru-RU" dirty="0" smtClean="0">
                <a:solidFill>
                  <a:srgbClr val="FFC000"/>
                </a:solidFill>
              </a:rPr>
              <a:t> і </a:t>
            </a:r>
            <a:r>
              <a:rPr lang="ru-RU" dirty="0" err="1" smtClean="0">
                <a:solidFill>
                  <a:srgbClr val="FFC000"/>
                </a:solidFill>
              </a:rPr>
              <a:t>досліджень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психіки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людини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наркології</a:t>
            </a:r>
            <a:r>
              <a:rPr lang="ru-RU" dirty="0" smtClean="0">
                <a:solidFill>
                  <a:srgbClr val="FFC000"/>
                </a:solidFill>
              </a:rPr>
              <a:t> й </a:t>
            </a:r>
            <a:r>
              <a:rPr lang="ru-RU" dirty="0" err="1" smtClean="0">
                <a:solidFill>
                  <a:srgbClr val="FFC000"/>
                </a:solidFill>
              </a:rPr>
              <a:t>онкології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92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792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Види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навчальних</a:t>
            </a:r>
            <a:r>
              <a:rPr lang="ru-RU" b="1" dirty="0" smtClean="0">
                <a:solidFill>
                  <a:srgbClr val="FFFF00"/>
                </a:solidFill>
              </a:rPr>
              <a:t> занять </a:t>
            </a:r>
            <a:r>
              <a:rPr lang="ru-RU" b="1" dirty="0" err="1" smtClean="0">
                <a:solidFill>
                  <a:srgbClr val="FFFF00"/>
                </a:solidFill>
              </a:rPr>
              <a:t>згідно</a:t>
            </a:r>
            <a:r>
              <a:rPr lang="ru-RU" b="1" dirty="0" smtClean="0">
                <a:solidFill>
                  <a:srgbClr val="FFFF00"/>
                </a:solidFill>
              </a:rPr>
              <a:t> з </a:t>
            </a:r>
            <a:r>
              <a:rPr lang="ru-RU" b="1" dirty="0" err="1" smtClean="0">
                <a:solidFill>
                  <a:srgbClr val="FFFF00"/>
                </a:solidFill>
              </a:rPr>
              <a:t>навчальним</a:t>
            </a:r>
            <a:r>
              <a:rPr lang="ru-RU" b="1" dirty="0" smtClean="0">
                <a:solidFill>
                  <a:srgbClr val="FFFF00"/>
                </a:solidFill>
              </a:rPr>
              <a:t> планом: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FFC000"/>
                </a:solidFill>
              </a:rPr>
              <a:t>лекції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FFC000"/>
                </a:solidFill>
              </a:rPr>
              <a:t>семінарські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заняття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FFC000"/>
                </a:solidFill>
              </a:rPr>
              <a:t>самостійна</a:t>
            </a:r>
            <a:r>
              <a:rPr lang="ru-RU" dirty="0" smtClean="0">
                <a:solidFill>
                  <a:srgbClr val="FFC000"/>
                </a:solidFill>
              </a:rPr>
              <a:t> робота </a:t>
            </a:r>
            <a:r>
              <a:rPr lang="ru-RU" dirty="0" err="1" smtClean="0">
                <a:solidFill>
                  <a:srgbClr val="FFC000"/>
                </a:solidFill>
              </a:rPr>
              <a:t>студентів</a:t>
            </a:r>
            <a:r>
              <a:rPr lang="ru-RU" dirty="0">
                <a:solidFill>
                  <a:srgbClr val="FFC000"/>
                </a:solidFill>
              </a:rPr>
              <a:t>.</a:t>
            </a: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1" y="3789040"/>
            <a:ext cx="3565754" cy="237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2521"/>
            <a:ext cx="3555479" cy="355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59" y="1124744"/>
            <a:ext cx="2010483" cy="1973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48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180" y="1196752"/>
            <a:ext cx="8712968" cy="5016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1.Роль </a:t>
            </a:r>
            <a:r>
              <a:rPr lang="ru-RU" sz="2000" dirty="0" err="1" smtClean="0">
                <a:solidFill>
                  <a:srgbClr val="FFC000"/>
                </a:solidFill>
              </a:rPr>
              <a:t>ефективного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спілкування</a:t>
            </a:r>
            <a:r>
              <a:rPr lang="ru-RU" sz="2000" dirty="0" smtClean="0">
                <a:solidFill>
                  <a:srgbClr val="FFC000"/>
                </a:solidFill>
              </a:rPr>
              <a:t> у </a:t>
            </a:r>
            <a:r>
              <a:rPr lang="ru-RU" sz="2000" dirty="0" err="1" smtClean="0">
                <a:solidFill>
                  <a:srgbClr val="FFC000"/>
                </a:solidFill>
              </a:rPr>
              <a:t>практичній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роботі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лікаря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2.Основи </a:t>
            </a:r>
            <a:r>
              <a:rPr lang="ru-RU" sz="2000" dirty="0" err="1" smtClean="0">
                <a:solidFill>
                  <a:srgbClr val="FFC000"/>
                </a:solidFill>
              </a:rPr>
              <a:t>біоетичних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аспектів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трансплантології</a:t>
            </a:r>
            <a:r>
              <a:rPr lang="ru-RU" sz="2000" dirty="0" smtClean="0">
                <a:solidFill>
                  <a:srgbClr val="FFC000"/>
                </a:solidFill>
              </a:rPr>
              <a:t> та </a:t>
            </a:r>
            <a:r>
              <a:rPr lang="ru-RU" sz="2000" dirty="0" err="1" smtClean="0">
                <a:solidFill>
                  <a:srgbClr val="FFC000"/>
                </a:solidFill>
              </a:rPr>
              <a:t>переливання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крові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3.Основи </a:t>
            </a:r>
            <a:r>
              <a:rPr lang="ru-RU" sz="2000" dirty="0" err="1" smtClean="0">
                <a:solidFill>
                  <a:srgbClr val="FFC000"/>
                </a:solidFill>
              </a:rPr>
              <a:t>біоетичних</a:t>
            </a:r>
            <a:r>
              <a:rPr lang="ru-RU" sz="2000" dirty="0" smtClean="0">
                <a:solidFill>
                  <a:srgbClr val="FFC000"/>
                </a:solidFill>
              </a:rPr>
              <a:t> проблем ВІЛ-</a:t>
            </a:r>
            <a:r>
              <a:rPr lang="ru-RU" sz="2000" dirty="0" err="1" smtClean="0">
                <a:solidFill>
                  <a:srgbClr val="FFC000"/>
                </a:solidFill>
              </a:rPr>
              <a:t>інфекції</a:t>
            </a:r>
            <a:r>
              <a:rPr lang="ru-RU" sz="2000" dirty="0" smtClean="0">
                <a:solidFill>
                  <a:srgbClr val="FFC000"/>
                </a:solidFill>
              </a:rPr>
              <a:t> та </a:t>
            </a:r>
            <a:r>
              <a:rPr lang="ru-RU" sz="2000" dirty="0" err="1" smtClean="0">
                <a:solidFill>
                  <a:srgbClr val="FFC000"/>
                </a:solidFill>
              </a:rPr>
              <a:t>інших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соціально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небезпечних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інфекцій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4.Етичні </a:t>
            </a:r>
            <a:r>
              <a:rPr lang="ru-RU" sz="20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медичного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застосування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психотропних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засобів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</a:rPr>
              <a:t>Боротьба</a:t>
            </a:r>
            <a:r>
              <a:rPr lang="ru-RU" sz="2000" dirty="0" smtClean="0">
                <a:solidFill>
                  <a:srgbClr val="FFC000"/>
                </a:solidFill>
              </a:rPr>
              <a:t> з </a:t>
            </a:r>
            <a:r>
              <a:rPr lang="ru-RU" sz="2000" dirty="0" err="1" smtClean="0">
                <a:solidFill>
                  <a:srgbClr val="FFC000"/>
                </a:solidFill>
              </a:rPr>
              <a:t>наркозалежністю</a:t>
            </a:r>
            <a:r>
              <a:rPr lang="ru-RU" sz="2000" dirty="0" smtClean="0">
                <a:solidFill>
                  <a:srgbClr val="FFC000"/>
                </a:solidFill>
              </a:rPr>
              <a:t>, </a:t>
            </a:r>
            <a:r>
              <a:rPr lang="ru-RU" sz="2000" dirty="0" err="1" smtClean="0">
                <a:solidFill>
                  <a:srgbClr val="FFC000"/>
                </a:solidFill>
              </a:rPr>
              <a:t>алкоголізмом</a:t>
            </a:r>
            <a:r>
              <a:rPr lang="ru-RU" sz="2000" dirty="0" smtClean="0">
                <a:solidFill>
                  <a:srgbClr val="FFC000"/>
                </a:solidFill>
              </a:rPr>
              <a:t> і </a:t>
            </a:r>
            <a:r>
              <a:rPr lang="ru-RU" sz="2000" dirty="0" err="1" smtClean="0">
                <a:solidFill>
                  <a:srgbClr val="FFC000"/>
                </a:solidFill>
              </a:rPr>
              <a:t>тютюнопалінням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5.Етичні засади </a:t>
            </a:r>
            <a:r>
              <a:rPr lang="ru-RU" sz="2000" dirty="0" err="1" smtClean="0">
                <a:solidFill>
                  <a:srgbClr val="FFC000"/>
                </a:solidFill>
              </a:rPr>
              <a:t>надання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медичної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допомохи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онкохворим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</a:rPr>
              <a:t>Біоетичні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2000" dirty="0" smtClean="0">
                <a:solidFill>
                  <a:srgbClr val="FFC000"/>
                </a:solidFill>
              </a:rPr>
              <a:t> болю, </a:t>
            </a:r>
            <a:r>
              <a:rPr lang="ru-RU" sz="2000" dirty="0" err="1" smtClean="0">
                <a:solidFill>
                  <a:srgbClr val="FFC000"/>
                </a:solidFill>
              </a:rPr>
              <a:t>страждання</a:t>
            </a:r>
            <a:r>
              <a:rPr lang="ru-RU" sz="2000" dirty="0" smtClean="0">
                <a:solidFill>
                  <a:srgbClr val="FFC000"/>
                </a:solidFill>
              </a:rPr>
              <a:t>, </a:t>
            </a:r>
            <a:r>
              <a:rPr lang="ru-RU" sz="2000" dirty="0" err="1" smtClean="0">
                <a:solidFill>
                  <a:srgbClr val="FFC000"/>
                </a:solidFill>
              </a:rPr>
              <a:t>реабілітації</a:t>
            </a:r>
            <a:r>
              <a:rPr lang="ru-RU" sz="2000" dirty="0" smtClean="0">
                <a:solidFill>
                  <a:srgbClr val="FFC000"/>
                </a:solidFill>
              </a:rPr>
              <a:t> та </a:t>
            </a:r>
            <a:r>
              <a:rPr lang="ru-RU" sz="2000" dirty="0" err="1" smtClean="0">
                <a:solidFill>
                  <a:srgbClr val="FFC000"/>
                </a:solidFill>
              </a:rPr>
              <a:t>евтаназії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</a:rPr>
              <a:t>Паліативна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допомога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6.Основи </a:t>
            </a:r>
            <a:r>
              <a:rPr lang="ru-RU" sz="2000" dirty="0" err="1" smtClean="0">
                <a:solidFill>
                  <a:srgbClr val="FFC000"/>
                </a:solidFill>
              </a:rPr>
              <a:t>біоетичної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оцінки</a:t>
            </a:r>
            <a:r>
              <a:rPr lang="ru-RU" sz="2000" dirty="0" smtClean="0">
                <a:solidFill>
                  <a:srgbClr val="FFC000"/>
                </a:solidFill>
              </a:rPr>
              <a:t> та контролю </a:t>
            </a:r>
            <a:r>
              <a:rPr lang="ru-RU" sz="2000" dirty="0" err="1" smtClean="0">
                <a:solidFill>
                  <a:srgbClr val="FFC000"/>
                </a:solidFill>
              </a:rPr>
              <a:t>генетичних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технологій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</a:rPr>
              <a:t>Біоетичні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аспекти</a:t>
            </a:r>
            <a:r>
              <a:rPr lang="ru-RU" sz="2000" dirty="0" smtClean="0">
                <a:solidFill>
                  <a:srgbClr val="FFC000"/>
                </a:solidFill>
              </a:rPr>
              <a:t> та </a:t>
            </a:r>
            <a:r>
              <a:rPr lang="ru-RU" sz="2000" dirty="0" err="1" smtClean="0">
                <a:solidFill>
                  <a:srgbClr val="FFC000"/>
                </a:solidFill>
              </a:rPr>
              <a:t>біобезпека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впливу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навколишнього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середовища</a:t>
            </a:r>
            <a:r>
              <a:rPr lang="ru-RU" sz="2000" dirty="0" smtClean="0">
                <a:solidFill>
                  <a:srgbClr val="FFC000"/>
                </a:solidFill>
              </a:rPr>
              <a:t> на </a:t>
            </a:r>
            <a:r>
              <a:rPr lang="ru-RU" sz="2000" dirty="0" err="1" smtClean="0">
                <a:solidFill>
                  <a:srgbClr val="FFC000"/>
                </a:solidFill>
              </a:rPr>
              <a:t>людину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7.Етико-деонтологічні </a:t>
            </a:r>
            <a:r>
              <a:rPr lang="ru-RU" sz="2000" dirty="0" err="1" smtClean="0">
                <a:solidFill>
                  <a:srgbClr val="FFC000"/>
                </a:solidFill>
              </a:rPr>
              <a:t>аспекти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телемедицини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8.Етичні </a:t>
            </a:r>
            <a:r>
              <a:rPr lang="ru-RU" sz="20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надання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медичної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допомого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дітям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9.Етичні </a:t>
            </a:r>
            <a:r>
              <a:rPr lang="ru-RU" sz="20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впровадження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нанотехнологій</a:t>
            </a:r>
            <a:r>
              <a:rPr lang="ru-RU" sz="2000" dirty="0" smtClean="0">
                <a:solidFill>
                  <a:srgbClr val="FFC000"/>
                </a:solidFill>
              </a:rPr>
              <a:t> у медицину.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10.Біоетичні </a:t>
            </a:r>
            <a:r>
              <a:rPr lang="ru-RU" sz="20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сурогатного</a:t>
            </a:r>
            <a:r>
              <a:rPr lang="ru-RU" sz="2000" dirty="0" smtClean="0">
                <a:solidFill>
                  <a:srgbClr val="FFC000"/>
                </a:solidFill>
              </a:rPr>
              <a:t> материнства і </a:t>
            </a:r>
            <a:r>
              <a:rPr lang="ru-RU" sz="2000" dirty="0" err="1" smtClean="0">
                <a:solidFill>
                  <a:srgbClr val="FFC000"/>
                </a:solidFill>
              </a:rPr>
              <a:t>допоміжних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репродуктивних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технологій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ТЕМИ ЛЕКЦІЙНИХ ТА СЕМІНАРСЬКИХ ЗАНЯТЬ: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824536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1. </a:t>
            </a:r>
            <a:r>
              <a:rPr lang="ru-RU" dirty="0" err="1" smtClean="0">
                <a:solidFill>
                  <a:srgbClr val="FFC000"/>
                </a:solidFill>
              </a:rPr>
              <a:t>Здатність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оцінювати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події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явища</a:t>
            </a:r>
            <a:r>
              <a:rPr lang="ru-RU" dirty="0" smtClean="0">
                <a:solidFill>
                  <a:srgbClr val="FFC000"/>
                </a:solidFill>
              </a:rPr>
              <a:t> з </a:t>
            </a:r>
            <a:r>
              <a:rPr lang="ru-RU" dirty="0" err="1" smtClean="0">
                <a:solidFill>
                  <a:srgbClr val="FFC000"/>
                </a:solidFill>
              </a:rPr>
              <a:t>позицій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загальнолюдських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гуманістичних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цінностей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моралі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2. У </a:t>
            </a:r>
            <a:r>
              <a:rPr lang="ru-RU" dirty="0" err="1" smtClean="0">
                <a:solidFill>
                  <a:srgbClr val="FFC000"/>
                </a:solidFill>
              </a:rPr>
              <a:t>своїй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фаховій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діяльності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здатний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визначати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прийнятні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форми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дотримання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вимог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етики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3. У </a:t>
            </a:r>
            <a:r>
              <a:rPr lang="ru-RU" dirty="0" err="1" smtClean="0">
                <a:solidFill>
                  <a:srgbClr val="FFC000"/>
                </a:solidFill>
              </a:rPr>
              <a:t>своїй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фаховій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діяльності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</a:t>
            </a: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ru-RU" dirty="0" err="1" smtClean="0">
                <a:solidFill>
                  <a:srgbClr val="FFC000"/>
                </a:solidFill>
              </a:rPr>
              <a:t>здатний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визначати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прийнятні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форми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дотримання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вимог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біоетики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деонтології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4. На </a:t>
            </a:r>
            <a:r>
              <a:rPr lang="ru-RU" dirty="0" err="1" smtClean="0">
                <a:solidFill>
                  <a:srgbClr val="FFC000"/>
                </a:solidFill>
              </a:rPr>
              <a:t>основі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визначення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форми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дотримання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вимог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етики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біоетики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деонтології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здатний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використовувати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своїй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фаховій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діяльності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норми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етики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5. </a:t>
            </a:r>
            <a:r>
              <a:rPr lang="ru-RU" dirty="0" err="1" smtClean="0">
                <a:solidFill>
                  <a:srgbClr val="FFC000"/>
                </a:solidFill>
              </a:rPr>
              <a:t>Лікар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здатний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застосовувати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моральні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етичні</a:t>
            </a:r>
            <a:r>
              <a:rPr lang="ru-RU" dirty="0" smtClean="0">
                <a:solidFill>
                  <a:srgbClr val="FFC000"/>
                </a:solidFill>
              </a:rPr>
              <a:t> і </a:t>
            </a:r>
            <a:r>
              <a:rPr lang="ru-RU" dirty="0" err="1" smtClean="0">
                <a:solidFill>
                  <a:srgbClr val="FFC000"/>
                </a:solidFill>
              </a:rPr>
              <a:t>фахові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норми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професійній</a:t>
            </a:r>
            <a:r>
              <a:rPr lang="ru-RU" dirty="0" smtClean="0">
                <a:solidFill>
                  <a:srgbClr val="FFC000"/>
                </a:solidFill>
              </a:rPr>
              <a:t> і </a:t>
            </a:r>
            <a:r>
              <a:rPr lang="ru-RU" dirty="0" err="1" smtClean="0">
                <a:solidFill>
                  <a:srgbClr val="FFC000"/>
                </a:solidFill>
              </a:rPr>
              <a:t>життєдіяльності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6. </a:t>
            </a:r>
            <a:r>
              <a:rPr lang="ru-RU" dirty="0" err="1" smtClean="0">
                <a:solidFill>
                  <a:srgbClr val="FFC000"/>
                </a:solidFill>
              </a:rPr>
              <a:t>Лікар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здатний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демонструвати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розуміння</a:t>
            </a:r>
            <a:r>
              <a:rPr lang="ru-RU" dirty="0" smtClean="0">
                <a:solidFill>
                  <a:srgbClr val="FFC000"/>
                </a:solidFill>
              </a:rPr>
              <a:t> нормативно-правового </a:t>
            </a:r>
            <a:r>
              <a:rPr lang="ru-RU" dirty="0" err="1" smtClean="0">
                <a:solidFill>
                  <a:srgbClr val="FFC000"/>
                </a:solidFill>
              </a:rPr>
              <a:t>регулювання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взаємовідносин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лікар-хворий</a:t>
            </a:r>
            <a:r>
              <a:rPr lang="ru-RU" dirty="0" smtClean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7. </a:t>
            </a:r>
            <a:r>
              <a:rPr lang="ru-RU" dirty="0" err="1" smtClean="0">
                <a:solidFill>
                  <a:srgbClr val="FFC000"/>
                </a:solidFill>
              </a:rPr>
              <a:t>Лікар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здатний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використовувати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принципи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моралі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враховувати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національні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релігійні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особливості</a:t>
            </a:r>
            <a:r>
              <a:rPr lang="ru-RU" dirty="0" smtClean="0">
                <a:solidFill>
                  <a:srgbClr val="FFC000"/>
                </a:solidFill>
              </a:rPr>
              <a:t> для </a:t>
            </a:r>
            <a:r>
              <a:rPr lang="ru-RU" dirty="0" err="1" smtClean="0">
                <a:solidFill>
                  <a:srgbClr val="FFC000"/>
                </a:solidFill>
              </a:rPr>
              <a:t>виконання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професійних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функцій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63149"/>
            <a:ext cx="6926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Результати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навчання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sz="3600" b="1" dirty="0" smtClean="0">
                <a:solidFill>
                  <a:srgbClr val="FFFF00"/>
                </a:solidFill>
              </a:rPr>
              <a:t>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945904" cy="196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9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 numCol="2">
            <a:noAutofit/>
          </a:bodyPr>
          <a:lstStyle/>
          <a:p>
            <a:r>
              <a:rPr lang="ru-RU" sz="1600" dirty="0" err="1" smtClean="0">
                <a:solidFill>
                  <a:srgbClr val="FFC000"/>
                </a:solidFill>
              </a:rPr>
              <a:t>Основи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етичних</a:t>
            </a:r>
            <a:r>
              <a:rPr lang="ru-RU" sz="1600" dirty="0" smtClean="0">
                <a:solidFill>
                  <a:srgbClr val="FFC000"/>
                </a:solidFill>
              </a:rPr>
              <a:t> норм </a:t>
            </a:r>
            <a:r>
              <a:rPr lang="ru-RU" sz="1600" dirty="0" err="1" smtClean="0">
                <a:solidFill>
                  <a:srgbClr val="FFC000"/>
                </a:solidFill>
              </a:rPr>
              <a:t>взаємовідносин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медпрацівників</a:t>
            </a:r>
            <a:r>
              <a:rPr lang="ru-RU" sz="1600" dirty="0" smtClean="0">
                <a:solidFill>
                  <a:srgbClr val="FFC000"/>
                </a:solidFill>
              </a:rPr>
              <a:t> в </a:t>
            </a:r>
            <a:r>
              <a:rPr lang="ru-RU" sz="1600" dirty="0" err="1" smtClean="0">
                <a:solidFill>
                  <a:srgbClr val="FFC000"/>
                </a:solidFill>
              </a:rPr>
              <a:t>середині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колективу</a:t>
            </a:r>
            <a:r>
              <a:rPr lang="ru-RU" sz="1600" dirty="0" smtClean="0">
                <a:solidFill>
                  <a:srgbClr val="FFC000"/>
                </a:solidFill>
              </a:rPr>
              <a:t> та з </a:t>
            </a:r>
            <a:r>
              <a:rPr lang="ru-RU" sz="1600" dirty="0" err="1" smtClean="0">
                <a:solidFill>
                  <a:srgbClr val="FFC000"/>
                </a:solidFill>
              </a:rPr>
              <a:t>пацієнтами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Психологічні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основи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співпраці</a:t>
            </a:r>
            <a:r>
              <a:rPr lang="ru-RU" sz="1600" dirty="0" smtClean="0">
                <a:solidFill>
                  <a:srgbClr val="FFC000"/>
                </a:solidFill>
              </a:rPr>
              <a:t> в </a:t>
            </a:r>
            <a:r>
              <a:rPr lang="ru-RU" sz="1600" dirty="0" err="1" smtClean="0">
                <a:solidFill>
                  <a:srgbClr val="FFC000"/>
                </a:solidFill>
              </a:rPr>
              <a:t>середині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колективу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Особливості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спілкування</a:t>
            </a:r>
            <a:r>
              <a:rPr lang="ru-RU" sz="1600" dirty="0" smtClean="0">
                <a:solidFill>
                  <a:srgbClr val="FFC000"/>
                </a:solidFill>
              </a:rPr>
              <a:t> з </a:t>
            </a:r>
            <a:r>
              <a:rPr lang="ru-RU" sz="1600" dirty="0" err="1" smtClean="0">
                <a:solidFill>
                  <a:srgbClr val="FFC000"/>
                </a:solidFill>
              </a:rPr>
              <a:t>дотриманням</a:t>
            </a:r>
            <a:r>
              <a:rPr lang="ru-RU" sz="1600" dirty="0" smtClean="0">
                <a:solidFill>
                  <a:srgbClr val="FFC000"/>
                </a:solidFill>
              </a:rPr>
              <a:t> норм </a:t>
            </a:r>
            <a:r>
              <a:rPr lang="ru-RU" sz="1600" dirty="0" err="1" smtClean="0">
                <a:solidFill>
                  <a:srgbClr val="FFC000"/>
                </a:solidFill>
              </a:rPr>
              <a:t>деонтології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Важливість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комунікативних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навичок</a:t>
            </a:r>
            <a:r>
              <a:rPr lang="ru-RU" sz="1600" dirty="0" smtClean="0">
                <a:solidFill>
                  <a:srgbClr val="FFC000"/>
                </a:solidFill>
              </a:rPr>
              <a:t> у </a:t>
            </a:r>
            <a:r>
              <a:rPr lang="ru-RU" sz="1600" dirty="0" err="1" smtClean="0">
                <a:solidFill>
                  <a:srgbClr val="FFC000"/>
                </a:solidFill>
              </a:rPr>
              <a:t>роботі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лікаря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Роль </a:t>
            </a:r>
            <a:r>
              <a:rPr lang="ru-RU" sz="1600" dirty="0" err="1" smtClean="0">
                <a:solidFill>
                  <a:srgbClr val="FFC000"/>
                </a:solidFill>
              </a:rPr>
              <a:t>спілкування</a:t>
            </a:r>
            <a:r>
              <a:rPr lang="ru-RU" sz="1600" dirty="0" smtClean="0">
                <a:solidFill>
                  <a:srgbClr val="FFC000"/>
                </a:solidFill>
              </a:rPr>
              <a:t> у </a:t>
            </a:r>
            <a:r>
              <a:rPr lang="ru-RU" sz="1600" dirty="0" err="1" smtClean="0">
                <a:solidFill>
                  <a:srgbClr val="FFC000"/>
                </a:solidFill>
              </a:rPr>
              <a:t>формуванні</a:t>
            </a:r>
            <a:r>
              <a:rPr lang="ru-RU" sz="1600" dirty="0" smtClean="0">
                <a:solidFill>
                  <a:srgbClr val="FFC000"/>
                </a:solidFill>
              </a:rPr>
              <a:t> і </a:t>
            </a:r>
            <a:r>
              <a:rPr lang="ru-RU" sz="1600" dirty="0" err="1" smtClean="0">
                <a:solidFill>
                  <a:srgbClr val="FFC000"/>
                </a:solidFill>
              </a:rPr>
              <a:t>задоволенні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соціальних</a:t>
            </a:r>
            <a:r>
              <a:rPr lang="ru-RU" sz="1600" dirty="0" smtClean="0">
                <a:solidFill>
                  <a:srgbClr val="FFC000"/>
                </a:solidFill>
              </a:rPr>
              <a:t> потреб </a:t>
            </a:r>
            <a:r>
              <a:rPr lang="ru-RU" sz="1600" dirty="0" err="1" smtClean="0">
                <a:solidFill>
                  <a:srgbClr val="FFC000"/>
                </a:solidFill>
              </a:rPr>
              <a:t>людини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Характеристика </a:t>
            </a:r>
            <a:r>
              <a:rPr lang="ru-RU" sz="1600" dirty="0" err="1" smtClean="0">
                <a:solidFill>
                  <a:srgbClr val="FFC000"/>
                </a:solidFill>
              </a:rPr>
              <a:t>соціальної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перцепції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Моральні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норми</a:t>
            </a:r>
            <a:r>
              <a:rPr lang="ru-RU" sz="1600" dirty="0" smtClean="0">
                <a:solidFill>
                  <a:srgbClr val="FFC000"/>
                </a:solidFill>
              </a:rPr>
              <a:t> і правила.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Поняття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трансплантації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  <a:r>
              <a:rPr lang="ru-RU" sz="1600" dirty="0" err="1" smtClean="0">
                <a:solidFill>
                  <a:srgbClr val="FFC000"/>
                </a:solidFill>
              </a:rPr>
              <a:t>історія</a:t>
            </a:r>
            <a:r>
              <a:rPr lang="ru-RU" sz="1600" dirty="0" smtClean="0">
                <a:solidFill>
                  <a:srgbClr val="FFC000"/>
                </a:solidFill>
              </a:rPr>
              <a:t> і </a:t>
            </a:r>
            <a:r>
              <a:rPr lang="ru-RU" sz="1600" dirty="0" err="1" smtClean="0">
                <a:solidFill>
                  <a:srgbClr val="FFC000"/>
                </a:solidFill>
              </a:rPr>
              <a:t>сучасність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Моральні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трансплантології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Етико-правові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принципи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трансплантації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людських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органів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Поняття</a:t>
            </a:r>
            <a:r>
              <a:rPr lang="ru-RU" sz="1600" dirty="0" smtClean="0">
                <a:solidFill>
                  <a:srgbClr val="FFC000"/>
                </a:solidFill>
              </a:rPr>
              <a:t> про донорство та </a:t>
            </a:r>
            <a:r>
              <a:rPr lang="ru-RU" sz="1600" dirty="0" err="1" smtClean="0">
                <a:solidFill>
                  <a:srgbClr val="FFC000"/>
                </a:solidFill>
              </a:rPr>
              <a:t>трансфузіологію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err="1" smtClean="0">
                <a:solidFill>
                  <a:srgbClr val="FFC000"/>
                </a:solidFill>
              </a:rPr>
              <a:t>Біоетичні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переливання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крові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Основні</a:t>
            </a:r>
            <a:r>
              <a:rPr lang="ru-RU" sz="1600" dirty="0" smtClean="0">
                <a:solidFill>
                  <a:srgbClr val="FFC000"/>
                </a:solidFill>
              </a:rPr>
              <a:t> морально-</a:t>
            </a:r>
            <a:r>
              <a:rPr lang="ru-RU" sz="1600" dirty="0" err="1" smtClean="0">
                <a:solidFill>
                  <a:srgbClr val="FFC000"/>
                </a:solidFill>
              </a:rPr>
              <a:t>етичні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принципи</a:t>
            </a:r>
            <a:r>
              <a:rPr lang="ru-RU" sz="1600" dirty="0" smtClean="0">
                <a:solidFill>
                  <a:srgbClr val="FFC000"/>
                </a:solidFill>
              </a:rPr>
              <a:t> догляду за </a:t>
            </a:r>
            <a:r>
              <a:rPr lang="ru-RU" sz="1600" dirty="0" err="1" smtClean="0">
                <a:solidFill>
                  <a:srgbClr val="FFC000"/>
                </a:solidFill>
              </a:rPr>
              <a:t>хронічно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хворими</a:t>
            </a:r>
            <a:r>
              <a:rPr lang="ru-RU" sz="1600" dirty="0" smtClean="0">
                <a:solidFill>
                  <a:srgbClr val="FFC000"/>
                </a:solidFill>
              </a:rPr>
              <a:t> та </a:t>
            </a:r>
            <a:r>
              <a:rPr lang="ru-RU" sz="1600" dirty="0" err="1" smtClean="0">
                <a:solidFill>
                  <a:srgbClr val="FFC000"/>
                </a:solidFill>
              </a:rPr>
              <a:t>інвалідами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Психологічні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відмінності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хронічних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хворих</a:t>
            </a:r>
            <a:r>
              <a:rPr lang="ru-RU" sz="1600" dirty="0" smtClean="0">
                <a:solidFill>
                  <a:srgbClr val="FFC000"/>
                </a:solidFill>
              </a:rPr>
              <a:t> та </a:t>
            </a:r>
            <a:r>
              <a:rPr lang="ru-RU" sz="1600" dirty="0" err="1" smtClean="0">
                <a:solidFill>
                  <a:srgbClr val="FFC000"/>
                </a:solidFill>
              </a:rPr>
              <a:t>інвалідів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Сучасний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погляд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соціуму</a:t>
            </a:r>
            <a:r>
              <a:rPr lang="ru-RU" sz="1600" dirty="0" smtClean="0">
                <a:solidFill>
                  <a:srgbClr val="FFC000"/>
                </a:solidFill>
              </a:rPr>
              <a:t> на проблему ВІЛ/СНІД.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 </a:t>
            </a:r>
            <a:r>
              <a:rPr lang="ru-RU" sz="1600" dirty="0" err="1" smtClean="0">
                <a:solidFill>
                  <a:srgbClr val="FFC000"/>
                </a:solidFill>
              </a:rPr>
              <a:t>Конституційні</a:t>
            </a:r>
            <a:r>
              <a:rPr lang="ru-RU" sz="1600" dirty="0" smtClean="0">
                <a:solidFill>
                  <a:srgbClr val="FFC000"/>
                </a:solidFill>
              </a:rPr>
              <a:t> права та </a:t>
            </a:r>
            <a:r>
              <a:rPr lang="ru-RU" sz="1600" dirty="0" err="1" smtClean="0">
                <a:solidFill>
                  <a:srgbClr val="FFC000"/>
                </a:solidFill>
              </a:rPr>
              <a:t>захист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хворих</a:t>
            </a:r>
            <a:r>
              <a:rPr lang="ru-RU" sz="1600" dirty="0" smtClean="0">
                <a:solidFill>
                  <a:srgbClr val="FFC000"/>
                </a:solidFill>
              </a:rPr>
              <a:t> на ВІЛ/СНІД.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Основні</a:t>
            </a:r>
            <a:r>
              <a:rPr lang="ru-RU" sz="1600" dirty="0" smtClean="0">
                <a:solidFill>
                  <a:srgbClr val="FFC000"/>
                </a:solidFill>
              </a:rPr>
              <a:t> морально-</a:t>
            </a:r>
            <a:r>
              <a:rPr lang="ru-RU" sz="1600" dirty="0" err="1" smtClean="0">
                <a:solidFill>
                  <a:srgbClr val="FFC000"/>
                </a:solidFill>
              </a:rPr>
              <a:t>етичні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принципи</a:t>
            </a:r>
            <a:r>
              <a:rPr lang="ru-RU" sz="1600" dirty="0" smtClean="0">
                <a:solidFill>
                  <a:srgbClr val="FFC000"/>
                </a:solidFill>
              </a:rPr>
              <a:t> догляду за </a:t>
            </a:r>
            <a:r>
              <a:rPr lang="ru-RU" sz="1600" dirty="0" err="1" smtClean="0">
                <a:solidFill>
                  <a:srgbClr val="FFC000"/>
                </a:solidFill>
              </a:rPr>
              <a:t>психіатричними</a:t>
            </a:r>
            <a:r>
              <a:rPr lang="ru-RU" sz="1600" dirty="0" smtClean="0">
                <a:solidFill>
                  <a:srgbClr val="FFC000"/>
                </a:solidFill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</a:rPr>
              <a:t>онкологічним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err="1" smtClean="0">
                <a:solidFill>
                  <a:srgbClr val="FFC000"/>
                </a:solidFill>
              </a:rPr>
              <a:t>хворими</a:t>
            </a:r>
            <a:r>
              <a:rPr lang="ru-RU" sz="1600" dirty="0" smtClean="0">
                <a:solidFill>
                  <a:srgbClr val="FFC000"/>
                </a:solidFill>
              </a:rPr>
              <a:t>, та наркоманами.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Психологічні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риси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пацієнтів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психіатричних</a:t>
            </a:r>
            <a:r>
              <a:rPr lang="ru-RU" sz="1600" dirty="0" smtClean="0">
                <a:solidFill>
                  <a:srgbClr val="FFC000"/>
                </a:solidFill>
              </a:rPr>
              <a:t> та </a:t>
            </a:r>
            <a:r>
              <a:rPr lang="ru-RU" sz="1600" dirty="0" err="1" smtClean="0">
                <a:solidFill>
                  <a:srgbClr val="FFC000"/>
                </a:solidFill>
              </a:rPr>
              <a:t>онкологічних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стаціонарів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Сучасний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погляд</a:t>
            </a:r>
            <a:r>
              <a:rPr lang="ru-RU" sz="1600" dirty="0" smtClean="0">
                <a:solidFill>
                  <a:srgbClr val="FFC000"/>
                </a:solidFill>
              </a:rPr>
              <a:t> на проблему </a:t>
            </a:r>
            <a:r>
              <a:rPr lang="ru-RU" sz="1600" dirty="0" err="1" smtClean="0">
                <a:solidFill>
                  <a:srgbClr val="FFC000"/>
                </a:solidFill>
              </a:rPr>
              <a:t>наркоманії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Етичні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клонування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живих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організмів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Біоетичні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принципи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впровадження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нанотехнологій</a:t>
            </a:r>
            <a:r>
              <a:rPr lang="ru-RU" sz="1600" dirty="0" smtClean="0">
                <a:solidFill>
                  <a:srgbClr val="FFC000"/>
                </a:solidFill>
              </a:rPr>
              <a:t>. 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2928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У </a:t>
            </a:r>
            <a:r>
              <a:rPr lang="ru-RU" sz="2200" b="1" dirty="0" err="1" smtClean="0">
                <a:solidFill>
                  <a:srgbClr val="FFFF00"/>
                </a:solidFill>
              </a:rPr>
              <a:t>результаті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вивчення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навчальної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«</a:t>
            </a:r>
            <a:r>
              <a:rPr lang="ru-RU" sz="2200" b="1" dirty="0" err="1" smtClean="0">
                <a:solidFill>
                  <a:srgbClr val="FFFF00"/>
                </a:solidFill>
              </a:rPr>
              <a:t>Етичні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проблеми</a:t>
            </a:r>
            <a:r>
              <a:rPr lang="ru-RU" sz="2200" b="1" dirty="0" smtClean="0">
                <a:solidFill>
                  <a:srgbClr val="FFFF00"/>
                </a:solidFill>
              </a:rPr>
              <a:t> в </a:t>
            </a:r>
            <a:r>
              <a:rPr lang="ru-RU" sz="2200" b="1" dirty="0" err="1" smtClean="0">
                <a:solidFill>
                  <a:srgbClr val="FFFF00"/>
                </a:solidFill>
              </a:rPr>
              <a:t>медицині</a:t>
            </a:r>
            <a:r>
              <a:rPr lang="ru-RU" sz="2200" b="1" dirty="0" smtClean="0">
                <a:solidFill>
                  <a:srgbClr val="FFFF00"/>
                </a:solidFill>
              </a:rPr>
              <a:t>»</a:t>
            </a:r>
            <a:r>
              <a:rPr lang="ru-RU" sz="2200" b="1" dirty="0" smtClean="0">
                <a:solidFill>
                  <a:srgbClr val="FFFF00"/>
                </a:solidFill>
              </a:rPr>
              <a:t> студент повинен знати:</a:t>
            </a:r>
          </a:p>
          <a:p>
            <a:pPr algn="ctr"/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9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FFFF00"/>
                </a:solidFill>
              </a:rPr>
              <a:t>У </a:t>
            </a:r>
            <a:r>
              <a:rPr lang="ru-RU" sz="2200" b="1" dirty="0" err="1" smtClean="0">
                <a:solidFill>
                  <a:srgbClr val="FFFF00"/>
                </a:solidFill>
              </a:rPr>
              <a:t>результаті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вивчення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навчальної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sz="2200" b="1" dirty="0" smtClean="0">
                <a:solidFill>
                  <a:srgbClr val="FFFF00"/>
                </a:solidFill>
              </a:rPr>
              <a:t> «</a:t>
            </a:r>
            <a:r>
              <a:rPr lang="ru-RU" sz="2200" b="1" dirty="0" err="1" smtClean="0">
                <a:solidFill>
                  <a:srgbClr val="FFFF00"/>
                </a:solidFill>
              </a:rPr>
              <a:t>Етичні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проблеми</a:t>
            </a:r>
            <a:r>
              <a:rPr lang="ru-RU" sz="2200" b="1" dirty="0" smtClean="0">
                <a:solidFill>
                  <a:srgbClr val="FFFF00"/>
                </a:solidFill>
              </a:rPr>
              <a:t> в </a:t>
            </a:r>
            <a:r>
              <a:rPr lang="ru-RU" sz="2200" b="1" dirty="0" err="1" smtClean="0">
                <a:solidFill>
                  <a:srgbClr val="FFFF00"/>
                </a:solidFill>
              </a:rPr>
              <a:t>медицині</a:t>
            </a:r>
            <a:r>
              <a:rPr lang="ru-RU" sz="2200" b="1" dirty="0" smtClean="0">
                <a:solidFill>
                  <a:srgbClr val="FFFF00"/>
                </a:solidFill>
              </a:rPr>
              <a:t>» студент повинен </a:t>
            </a:r>
            <a:r>
              <a:rPr lang="ru-RU" sz="2200" b="1" dirty="0" err="1" smtClean="0">
                <a:solidFill>
                  <a:srgbClr val="FFFF00"/>
                </a:solidFill>
              </a:rPr>
              <a:t>вміти</a:t>
            </a:r>
            <a:r>
              <a:rPr lang="ru-RU" sz="22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Інтерпретувати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отриманні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знання</a:t>
            </a:r>
            <a:r>
              <a:rPr lang="ru-RU" sz="1900" dirty="0" smtClean="0">
                <a:solidFill>
                  <a:srgbClr val="FFC000"/>
                </a:solidFill>
              </a:rPr>
              <a:t> в </a:t>
            </a:r>
            <a:r>
              <a:rPr lang="ru-RU" sz="1900" dirty="0" err="1" smtClean="0">
                <a:solidFill>
                  <a:srgbClr val="FFC000"/>
                </a:solidFill>
              </a:rPr>
              <a:t>повсякденному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спілкуванні</a:t>
            </a:r>
            <a:r>
              <a:rPr lang="ru-RU" sz="1900" dirty="0" smtClean="0">
                <a:solidFill>
                  <a:srgbClr val="FFC000"/>
                </a:solidFill>
              </a:rPr>
              <a:t> для </a:t>
            </a:r>
            <a:r>
              <a:rPr lang="ru-RU" sz="1900" dirty="0" err="1" smtClean="0">
                <a:solidFill>
                  <a:srgbClr val="FFC000"/>
                </a:solidFill>
              </a:rPr>
              <a:t>формування</a:t>
            </a:r>
            <a:r>
              <a:rPr lang="ru-RU" sz="1900" dirty="0">
                <a:solidFill>
                  <a:srgbClr val="FFC000"/>
                </a:solidFill>
              </a:rPr>
              <a:t> </a:t>
            </a:r>
            <a:r>
              <a:rPr lang="ru-RU" sz="1900" dirty="0" smtClean="0">
                <a:solidFill>
                  <a:srgbClr val="FFC000"/>
                </a:solidFill>
              </a:rPr>
              <a:t>себе, як </a:t>
            </a:r>
            <a:r>
              <a:rPr lang="ru-RU" sz="1900" dirty="0" err="1" smtClean="0">
                <a:solidFill>
                  <a:srgbClr val="FFC000"/>
                </a:solidFill>
              </a:rPr>
              <a:t>особистості</a:t>
            </a:r>
            <a:r>
              <a:rPr lang="ru-RU" sz="1900" dirty="0" smtClean="0">
                <a:solidFill>
                  <a:srgbClr val="FFC000"/>
                </a:solidFill>
              </a:rPr>
              <a:t> та </a:t>
            </a:r>
            <a:r>
              <a:rPr lang="ru-RU" sz="1900" dirty="0" err="1" smtClean="0">
                <a:solidFill>
                  <a:srgbClr val="FFC000"/>
                </a:solidFill>
              </a:rPr>
              <a:t>майбутнього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лікаря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Використовувати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основні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статті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медичних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кодексів</a:t>
            </a:r>
            <a:r>
              <a:rPr lang="ru-RU" sz="1900" dirty="0" smtClean="0">
                <a:solidFill>
                  <a:srgbClr val="FFC000"/>
                </a:solidFill>
              </a:rPr>
              <a:t> у </a:t>
            </a:r>
            <a:r>
              <a:rPr lang="ru-RU" sz="1900" dirty="0" err="1" smtClean="0">
                <a:solidFill>
                  <a:srgbClr val="FFC000"/>
                </a:solidFill>
              </a:rPr>
              <a:t>своїй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практичній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діяльності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Володіти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законодавчою</a:t>
            </a:r>
            <a:r>
              <a:rPr lang="ru-RU" sz="1900" dirty="0" smtClean="0">
                <a:solidFill>
                  <a:srgbClr val="FFC000"/>
                </a:solidFill>
              </a:rPr>
              <a:t> базою для </a:t>
            </a:r>
            <a:r>
              <a:rPr lang="ru-RU" sz="1900" dirty="0" err="1" smtClean="0">
                <a:solidFill>
                  <a:srgbClr val="FFC000"/>
                </a:solidFill>
              </a:rPr>
              <a:t>запобігання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етичних</a:t>
            </a:r>
            <a:r>
              <a:rPr lang="ru-RU" sz="1900" dirty="0" smtClean="0">
                <a:solidFill>
                  <a:srgbClr val="FFC000"/>
                </a:solidFill>
              </a:rPr>
              <a:t> та </a:t>
            </a:r>
            <a:r>
              <a:rPr lang="ru-RU" sz="1900" dirty="0" err="1" smtClean="0">
                <a:solidFill>
                  <a:srgbClr val="FFC000"/>
                </a:solidFill>
              </a:rPr>
              <a:t>моральних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порушень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Вирізняти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особливі</a:t>
            </a:r>
            <a:r>
              <a:rPr lang="ru-RU" sz="1900" dirty="0" smtClean="0">
                <a:solidFill>
                  <a:srgbClr val="FFC000"/>
                </a:solidFill>
              </a:rPr>
              <a:t> потреби </a:t>
            </a:r>
            <a:r>
              <a:rPr lang="ru-RU" sz="1900" dirty="0" err="1" smtClean="0">
                <a:solidFill>
                  <a:srgbClr val="FFC000"/>
                </a:solidFill>
              </a:rPr>
              <a:t>хронічних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хворих</a:t>
            </a:r>
            <a:r>
              <a:rPr lang="ru-RU" sz="1900" dirty="0" smtClean="0">
                <a:solidFill>
                  <a:srgbClr val="FFC000"/>
                </a:solidFill>
              </a:rPr>
              <a:t> та </a:t>
            </a:r>
            <a:r>
              <a:rPr lang="ru-RU" sz="1900" dirty="0" err="1" smtClean="0">
                <a:solidFill>
                  <a:srgbClr val="FFC000"/>
                </a:solidFill>
              </a:rPr>
              <a:t>інвалідів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Розуміти</a:t>
            </a:r>
            <a:r>
              <a:rPr lang="ru-RU" sz="1900" dirty="0" smtClean="0">
                <a:solidFill>
                  <a:srgbClr val="FFC000"/>
                </a:solidFill>
              </a:rPr>
              <a:t> проблему </a:t>
            </a:r>
            <a:r>
              <a:rPr lang="ru-RU" sz="1900" dirty="0" err="1" smtClean="0">
                <a:solidFill>
                  <a:srgbClr val="FFC000"/>
                </a:solidFill>
              </a:rPr>
              <a:t>хворих</a:t>
            </a:r>
            <a:r>
              <a:rPr lang="ru-RU" sz="1900" dirty="0" smtClean="0">
                <a:solidFill>
                  <a:srgbClr val="FFC000"/>
                </a:solidFill>
              </a:rPr>
              <a:t> на ВІЛ/СНІД не </a:t>
            </a:r>
            <a:r>
              <a:rPr lang="ru-RU" sz="1900" dirty="0" err="1" smtClean="0">
                <a:solidFill>
                  <a:srgbClr val="FFC000"/>
                </a:solidFill>
              </a:rPr>
              <a:t>лише</a:t>
            </a:r>
            <a:r>
              <a:rPr lang="ru-RU" sz="1900" dirty="0" smtClean="0">
                <a:solidFill>
                  <a:srgbClr val="FFC000"/>
                </a:solidFill>
              </a:rPr>
              <a:t> як </a:t>
            </a:r>
            <a:r>
              <a:rPr lang="ru-RU" sz="1900" dirty="0" err="1" smtClean="0">
                <a:solidFill>
                  <a:srgbClr val="FFC000"/>
                </a:solidFill>
              </a:rPr>
              <a:t>медичну</a:t>
            </a:r>
            <a:r>
              <a:rPr lang="ru-RU" sz="1900" dirty="0" smtClean="0">
                <a:solidFill>
                  <a:srgbClr val="FFC000"/>
                </a:solidFill>
              </a:rPr>
              <a:t> а й </a:t>
            </a:r>
            <a:r>
              <a:rPr lang="ru-RU" sz="1900" dirty="0" err="1" smtClean="0">
                <a:solidFill>
                  <a:srgbClr val="FFC000"/>
                </a:solidFill>
              </a:rPr>
              <a:t>соціальну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Володіти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законодавчою</a:t>
            </a:r>
            <a:r>
              <a:rPr lang="ru-RU" sz="1900" dirty="0" smtClean="0">
                <a:solidFill>
                  <a:srgbClr val="FFC000"/>
                </a:solidFill>
              </a:rPr>
              <a:t> базою </a:t>
            </a:r>
            <a:r>
              <a:rPr lang="ru-RU" sz="1900" dirty="0" err="1" smtClean="0">
                <a:solidFill>
                  <a:srgbClr val="FFC000"/>
                </a:solidFill>
              </a:rPr>
              <a:t>що</a:t>
            </a:r>
            <a:r>
              <a:rPr lang="ru-RU" sz="1900" dirty="0" smtClean="0">
                <a:solidFill>
                  <a:srgbClr val="FFC000"/>
                </a:solidFill>
              </a:rPr>
              <a:t> до </a:t>
            </a:r>
            <a:r>
              <a:rPr lang="ru-RU" sz="1900" dirty="0" err="1" smtClean="0">
                <a:solidFill>
                  <a:srgbClr val="FFC000"/>
                </a:solidFill>
              </a:rPr>
              <a:t>захисту</a:t>
            </a:r>
            <a:r>
              <a:rPr lang="ru-RU" sz="1900" dirty="0" smtClean="0">
                <a:solidFill>
                  <a:srgbClr val="FFC000"/>
                </a:solidFill>
              </a:rPr>
              <a:t> прав </a:t>
            </a:r>
            <a:r>
              <a:rPr lang="ru-RU" sz="1900" dirty="0" err="1" smtClean="0">
                <a:solidFill>
                  <a:srgbClr val="FFC000"/>
                </a:solidFill>
              </a:rPr>
              <a:t>важкохворих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Вирізняти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особливі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психологічних</a:t>
            </a:r>
            <a:r>
              <a:rPr lang="ru-RU" sz="1900" dirty="0" smtClean="0">
                <a:solidFill>
                  <a:srgbClr val="FFC000"/>
                </a:solidFill>
              </a:rPr>
              <a:t> потреб </a:t>
            </a:r>
            <a:r>
              <a:rPr lang="ru-RU" sz="1900" dirty="0" err="1" smtClean="0">
                <a:solidFill>
                  <a:srgbClr val="FFC000"/>
                </a:solidFill>
              </a:rPr>
              <a:t>хворих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Розуміти</a:t>
            </a:r>
            <a:r>
              <a:rPr lang="ru-RU" sz="1900" dirty="0" smtClean="0">
                <a:solidFill>
                  <a:srgbClr val="FFC000"/>
                </a:solidFill>
              </a:rPr>
              <a:t> проблему </a:t>
            </a:r>
            <a:r>
              <a:rPr lang="ru-RU" sz="1900" dirty="0" err="1" smtClean="0">
                <a:solidFill>
                  <a:srgbClr val="FFC000"/>
                </a:solidFill>
              </a:rPr>
              <a:t>хворих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наркоманією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Володіти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законодавчою</a:t>
            </a:r>
            <a:r>
              <a:rPr lang="ru-RU" sz="1900" dirty="0" smtClean="0">
                <a:solidFill>
                  <a:srgbClr val="FFC000"/>
                </a:solidFill>
              </a:rPr>
              <a:t> базою </a:t>
            </a:r>
            <a:r>
              <a:rPr lang="ru-RU" sz="1900" dirty="0" err="1" smtClean="0">
                <a:solidFill>
                  <a:srgbClr val="FFC000"/>
                </a:solidFill>
              </a:rPr>
              <a:t>щодо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захисту</a:t>
            </a:r>
            <a:r>
              <a:rPr lang="ru-RU" sz="1900" dirty="0" smtClean="0">
                <a:solidFill>
                  <a:srgbClr val="FFC000"/>
                </a:solidFill>
              </a:rPr>
              <a:t> прав </a:t>
            </a:r>
            <a:r>
              <a:rPr lang="ru-RU" sz="1900" dirty="0" err="1" smtClean="0">
                <a:solidFill>
                  <a:srgbClr val="FFC000"/>
                </a:solidFill>
              </a:rPr>
              <a:t>пацієнтів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rgbClr val="FFC000"/>
                </a:solidFill>
              </a:rPr>
              <a:t>Вчасно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визначити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небезпечні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соціальні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стани</a:t>
            </a:r>
            <a:r>
              <a:rPr lang="ru-RU" sz="1900" dirty="0" smtClean="0">
                <a:solidFill>
                  <a:srgbClr val="FFC000"/>
                </a:solidFill>
              </a:rPr>
              <a:t> при </a:t>
            </a:r>
            <a:r>
              <a:rPr lang="ru-RU" sz="1900" dirty="0" err="1" smtClean="0">
                <a:solidFill>
                  <a:srgbClr val="FFC000"/>
                </a:solidFill>
              </a:rPr>
              <a:t>важких</a:t>
            </a:r>
            <a:r>
              <a:rPr lang="ru-RU" sz="1900" dirty="0" smtClean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соматичних</a:t>
            </a:r>
            <a:r>
              <a:rPr lang="ru-RU" sz="1900" dirty="0" smtClean="0">
                <a:solidFill>
                  <a:srgbClr val="FFC000"/>
                </a:solidFill>
              </a:rPr>
              <a:t> та </a:t>
            </a:r>
            <a:r>
              <a:rPr lang="ru-RU" sz="1900" dirty="0" err="1" smtClean="0">
                <a:solidFill>
                  <a:srgbClr val="FFC000"/>
                </a:solidFill>
              </a:rPr>
              <a:t>психічних</a:t>
            </a:r>
            <a:r>
              <a:rPr lang="ru-RU" sz="1900" dirty="0">
                <a:solidFill>
                  <a:srgbClr val="FFC000"/>
                </a:solidFill>
              </a:rPr>
              <a:t> </a:t>
            </a:r>
            <a:r>
              <a:rPr lang="ru-RU" sz="1900" dirty="0" err="1" smtClean="0">
                <a:solidFill>
                  <a:srgbClr val="FFC000"/>
                </a:solidFill>
              </a:rPr>
              <a:t>захворюваннях</a:t>
            </a:r>
            <a:r>
              <a:rPr lang="ru-RU" sz="1900" dirty="0" smtClean="0">
                <a:solidFill>
                  <a:srgbClr val="FFC000"/>
                </a:solidFill>
              </a:rPr>
              <a:t>.</a:t>
            </a:r>
            <a:endParaRPr lang="ru-RU" sz="19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39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812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Актуальність вивчення дисципліни: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4</cp:revision>
  <dcterms:created xsi:type="dcterms:W3CDTF">2020-07-13T14:49:00Z</dcterms:created>
  <dcterms:modified xsi:type="dcterms:W3CDTF">2020-07-13T15:22:48Z</dcterms:modified>
</cp:coreProperties>
</file>